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95" autoAdjust="0"/>
  </p:normalViewPr>
  <p:slideViewPr>
    <p:cSldViewPr snapToGrid="0">
      <p:cViewPr varScale="1">
        <p:scale>
          <a:sx n="99" d="100"/>
          <a:sy n="99" d="100"/>
        </p:scale>
        <p:origin x="258" y="90"/>
      </p:cViewPr>
      <p:guideLst/>
    </p:cSldViewPr>
  </p:slideViewPr>
  <p:outlineViewPr>
    <p:cViewPr>
      <p:scale>
        <a:sx n="33" d="100"/>
        <a:sy n="33" d="100"/>
      </p:scale>
      <p:origin x="0" y="-1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smtClean="0"/>
              <a:t>Asıl başlık stili için tıklatın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171DE37-04F0-4D5B-9315-181E6FC05965}" type="datetimeFigureOut">
              <a:rPr lang="tr-TR" smtClean="0"/>
              <a:t>31.10.2019</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306B5CD2-695E-4D3E-A9EA-332A19035728}"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757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171DE37-04F0-4D5B-9315-181E6FC05965}"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6B5CD2-695E-4D3E-A9EA-332A19035728}"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464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171DE37-04F0-4D5B-9315-181E6FC05965}"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6B5CD2-695E-4D3E-A9EA-332A19035728}"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16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171DE37-04F0-4D5B-9315-181E6FC05965}"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6B5CD2-695E-4D3E-A9EA-332A19035728}" type="slidenum">
              <a:rPr lang="tr-TR" smtClean="0"/>
              <a:t>‹#›</a:t>
            </a:fld>
            <a:endParaRPr lang="tr-TR"/>
          </a:p>
        </p:txBody>
      </p:sp>
    </p:spTree>
    <p:extLst>
      <p:ext uri="{BB962C8B-B14F-4D97-AF65-F5344CB8AC3E}">
        <p14:creationId xmlns:p14="http://schemas.microsoft.com/office/powerpoint/2010/main" val="41335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171DE37-04F0-4D5B-9315-181E6FC05965}"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6B5CD2-695E-4D3E-A9EA-332A19035728}"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945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171DE37-04F0-4D5B-9315-181E6FC05965}" type="datetimeFigureOut">
              <a:rPr lang="tr-TR" smtClean="0"/>
              <a:t>31.10.2019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6B5CD2-695E-4D3E-A9EA-332A19035728}"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14083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447191" y="2824269"/>
            <a:ext cx="4645152" cy="26444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412362" y="2821491"/>
            <a:ext cx="4645152" cy="263737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171DE37-04F0-4D5B-9315-181E6FC05965}" type="datetimeFigureOut">
              <a:rPr lang="tr-TR" smtClean="0"/>
              <a:t>31.10.2019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6B5CD2-695E-4D3E-A9EA-332A19035728}"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03749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171DE37-04F0-4D5B-9315-181E6FC05965}" type="datetimeFigureOut">
              <a:rPr lang="tr-TR" smtClean="0"/>
              <a:t>31.10.2019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6B5CD2-695E-4D3E-A9EA-332A19035728}"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653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1DE37-04F0-4D5B-9315-181E6FC05965}" type="datetimeFigureOut">
              <a:rPr lang="tr-TR" smtClean="0"/>
              <a:t>31.10.2019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6B5CD2-695E-4D3E-A9EA-332A19035728}" type="slidenum">
              <a:rPr lang="tr-TR" smtClean="0"/>
              <a:t>‹#›</a:t>
            </a:fld>
            <a:endParaRPr lang="tr-TR"/>
          </a:p>
        </p:txBody>
      </p:sp>
    </p:spTree>
    <p:extLst>
      <p:ext uri="{BB962C8B-B14F-4D97-AF65-F5344CB8AC3E}">
        <p14:creationId xmlns:p14="http://schemas.microsoft.com/office/powerpoint/2010/main" val="245760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171DE37-04F0-4D5B-9315-181E6FC05965}" type="datetimeFigureOut">
              <a:rPr lang="tr-TR" smtClean="0"/>
              <a:t>31.10.2019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6B5CD2-695E-4D3E-A9EA-332A19035728}"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19622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171DE37-04F0-4D5B-9315-181E6FC05965}" type="datetimeFigureOut">
              <a:rPr lang="tr-TR" smtClean="0"/>
              <a:t>31.10.2019</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306B5CD2-695E-4D3E-A9EA-332A19035728}"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435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171DE37-04F0-4D5B-9315-181E6FC05965}" type="datetimeFigureOut">
              <a:rPr lang="tr-TR" smtClean="0"/>
              <a:t>31.10.2019</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06B5CD2-695E-4D3E-A9EA-332A19035728}"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Resim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23073" y="181795"/>
            <a:ext cx="1136854" cy="1079437"/>
          </a:xfrm>
          <a:prstGeom prst="rect">
            <a:avLst/>
          </a:prstGeom>
        </p:spPr>
      </p:pic>
    </p:spTree>
    <p:extLst>
      <p:ext uri="{BB962C8B-B14F-4D97-AF65-F5344CB8AC3E}">
        <p14:creationId xmlns:p14="http://schemas.microsoft.com/office/powerpoint/2010/main" val="4168962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78523" y="436728"/>
            <a:ext cx="10318418" cy="3098952"/>
          </a:xfrm>
        </p:spPr>
        <p:txBody>
          <a:bodyPr>
            <a:noAutofit/>
          </a:bodyPr>
          <a:lstStyle/>
          <a:p>
            <a:pPr algn="ctr"/>
            <a:r>
              <a:rPr lang="tr-TR" sz="8000" dirty="0" smtClean="0"/>
              <a:t>Mevlidi nebi haftası</a:t>
            </a:r>
            <a:br>
              <a:rPr lang="tr-TR" sz="8000" dirty="0" smtClean="0"/>
            </a:br>
            <a:r>
              <a:rPr lang="tr-TR" sz="8000" dirty="0" smtClean="0"/>
              <a:t>2019</a:t>
            </a:r>
            <a:endParaRPr lang="tr-TR" sz="8000" dirty="0"/>
          </a:p>
        </p:txBody>
      </p:sp>
      <p:sp>
        <p:nvSpPr>
          <p:cNvPr id="3" name="Alt Başlık 2"/>
          <p:cNvSpPr>
            <a:spLocks noGrp="1"/>
          </p:cNvSpPr>
          <p:nvPr>
            <p:ph type="subTitle" idx="1"/>
          </p:nvPr>
        </p:nvSpPr>
        <p:spPr>
          <a:xfrm>
            <a:off x="863752" y="3825772"/>
            <a:ext cx="11573301" cy="1849224"/>
          </a:xfrm>
        </p:spPr>
        <p:txBody>
          <a:bodyPr>
            <a:noAutofit/>
          </a:bodyPr>
          <a:lstStyle/>
          <a:p>
            <a:r>
              <a:rPr lang="tr-TR" sz="6000" dirty="0" smtClean="0"/>
              <a:t>Peygamberimiz (</a:t>
            </a:r>
            <a:r>
              <a:rPr lang="tr-TR" sz="6000" dirty="0" err="1" smtClean="0"/>
              <a:t>sas</a:t>
            </a:r>
            <a:r>
              <a:rPr lang="tr-TR" sz="6000" dirty="0" smtClean="0"/>
              <a:t>) ve aile</a:t>
            </a:r>
            <a:endParaRPr lang="tr-TR" sz="6000" dirty="0"/>
          </a:p>
        </p:txBody>
      </p:sp>
    </p:spTree>
    <p:extLst>
      <p:ext uri="{BB962C8B-B14F-4D97-AF65-F5344CB8AC3E}">
        <p14:creationId xmlns:p14="http://schemas.microsoft.com/office/powerpoint/2010/main" val="347370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9558" y="1310640"/>
            <a:ext cx="11150221" cy="1569038"/>
          </a:xfrm>
        </p:spPr>
        <p:txBody>
          <a:bodyPr>
            <a:normAutofit/>
          </a:bodyPr>
          <a:lstStyle/>
          <a:p>
            <a:r>
              <a:rPr lang="tr-TR" cap="none" dirty="0" smtClean="0"/>
              <a:t>Onlardan (Anne-baba) Biri Veya Her İkisi Senin Yanında Yaşlanırsa Kendilerine Öf Bile Deme, Onları Azarlama, İkisine De Güzel Söz Söyle.  (</a:t>
            </a:r>
            <a:r>
              <a:rPr lang="tr-TR" cap="none" dirty="0" err="1" smtClean="0"/>
              <a:t>İsra</a:t>
            </a:r>
            <a:r>
              <a:rPr lang="tr-TR" cap="none" dirty="0" smtClean="0"/>
              <a:t> 23)</a:t>
            </a:r>
            <a:endParaRPr lang="tr-TR" cap="none" dirty="0"/>
          </a:p>
        </p:txBody>
      </p:sp>
      <p:pic>
        <p:nvPicPr>
          <p:cNvPr id="4" name="İçerik Yer Tutucusu 3"/>
          <p:cNvPicPr>
            <a:picLocks noGrp="1" noChangeAspect="1"/>
          </p:cNvPicPr>
          <p:nvPr>
            <p:ph idx="1"/>
          </p:nvPr>
        </p:nvPicPr>
        <p:blipFill>
          <a:blip r:embed="rId2"/>
          <a:stretch>
            <a:fillRect/>
          </a:stretch>
        </p:blipFill>
        <p:spPr>
          <a:xfrm>
            <a:off x="3375095" y="2722721"/>
            <a:ext cx="5519146" cy="3109119"/>
          </a:xfrm>
          <a:prstGeom prst="rect">
            <a:avLst/>
          </a:prstGeom>
          <a:ln>
            <a:noFill/>
          </a:ln>
          <a:effectLst>
            <a:softEdge rad="112500"/>
          </a:effectLst>
        </p:spPr>
      </p:pic>
    </p:spTree>
    <p:extLst>
      <p:ext uri="{BB962C8B-B14F-4D97-AF65-F5344CB8AC3E}">
        <p14:creationId xmlns:p14="http://schemas.microsoft.com/office/powerpoint/2010/main" val="309903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644893"/>
            <a:ext cx="8454054" cy="4013734"/>
          </a:xfrm>
        </p:spPr>
        <p:txBody>
          <a:bodyPr>
            <a:normAutofit fontScale="90000"/>
          </a:bodyPr>
          <a:lstStyle/>
          <a:p>
            <a:r>
              <a:rPr lang="tr-TR" cap="none" dirty="0" smtClean="0"/>
              <a:t>Hepiniz birer sorumlusunuz ve hepiniz yönettiklerinizden mesulsünüz. </a:t>
            </a:r>
            <a:br>
              <a:rPr lang="tr-TR" cap="none" dirty="0" smtClean="0"/>
            </a:br>
            <a:r>
              <a:rPr lang="tr-TR" cap="none" dirty="0"/>
              <a:t/>
            </a:r>
            <a:br>
              <a:rPr lang="tr-TR" cap="none" dirty="0"/>
            </a:br>
            <a:r>
              <a:rPr lang="tr-TR" cap="none" dirty="0" smtClean="0"/>
              <a:t>Devlet başkanı bir sorumludur ve yönettiklerinden mesuldür. </a:t>
            </a:r>
            <a:br>
              <a:rPr lang="tr-TR" cap="none" dirty="0" smtClean="0"/>
            </a:br>
            <a:r>
              <a:rPr lang="tr-TR" cap="none" dirty="0" smtClean="0"/>
              <a:t/>
            </a:r>
            <a:br>
              <a:rPr lang="tr-TR" cap="none" dirty="0" smtClean="0"/>
            </a:br>
            <a:r>
              <a:rPr lang="tr-TR" cap="none" dirty="0" smtClean="0"/>
              <a:t>Evin beyi de sorumludur ve yönettiklerinden mesuldür. </a:t>
            </a:r>
            <a:br>
              <a:rPr lang="tr-TR" cap="none" dirty="0" smtClean="0"/>
            </a:br>
            <a:r>
              <a:rPr lang="tr-TR" cap="none" dirty="0" smtClean="0"/>
              <a:t/>
            </a:r>
            <a:br>
              <a:rPr lang="tr-TR" cap="none" dirty="0" smtClean="0"/>
            </a:br>
            <a:r>
              <a:rPr lang="tr-TR" cap="none" dirty="0" smtClean="0"/>
              <a:t>Evin hanımı da bir sorumludur ve yönettiklerinden mesuldür. </a:t>
            </a:r>
            <a:br>
              <a:rPr lang="tr-TR" cap="none" dirty="0" smtClean="0"/>
            </a:br>
            <a:r>
              <a:rPr lang="tr-TR" cap="none" dirty="0" smtClean="0"/>
              <a:t/>
            </a:r>
            <a:br>
              <a:rPr lang="tr-TR" cap="none" dirty="0" smtClean="0"/>
            </a:br>
            <a:r>
              <a:rPr lang="tr-TR" cap="none" dirty="0" smtClean="0"/>
              <a:t>Hizmetçi de efendisinin malı üzerinde bir sorumludur ve yönettiklerinden mesuldür. (Müslim </a:t>
            </a:r>
            <a:r>
              <a:rPr lang="tr-TR" cap="none" dirty="0" err="1" smtClean="0"/>
              <a:t>imare</a:t>
            </a:r>
            <a:r>
              <a:rPr lang="tr-TR" cap="none" dirty="0" smtClean="0"/>
              <a:t> 20)</a:t>
            </a:r>
            <a:endParaRPr lang="tr-TR" cap="none" dirty="0"/>
          </a:p>
        </p:txBody>
      </p:sp>
      <p:pic>
        <p:nvPicPr>
          <p:cNvPr id="4" name="İçerik Yer Tutucusu 3"/>
          <p:cNvPicPr>
            <a:picLocks noGrp="1" noChangeAspect="1"/>
          </p:cNvPicPr>
          <p:nvPr>
            <p:ph idx="1"/>
          </p:nvPr>
        </p:nvPicPr>
        <p:blipFill>
          <a:blip r:embed="rId2"/>
          <a:stretch>
            <a:fillRect/>
          </a:stretch>
        </p:blipFill>
        <p:spPr>
          <a:xfrm>
            <a:off x="8679640" y="1138050"/>
            <a:ext cx="3085640" cy="3027420"/>
          </a:xfrm>
          <a:prstGeom prst="rect">
            <a:avLst/>
          </a:prstGeom>
          <a:ln>
            <a:noFill/>
          </a:ln>
          <a:effectLst>
            <a:softEdge rad="112500"/>
          </a:effectLst>
        </p:spPr>
      </p:pic>
    </p:spTree>
    <p:extLst>
      <p:ext uri="{BB962C8B-B14F-4D97-AF65-F5344CB8AC3E}">
        <p14:creationId xmlns:p14="http://schemas.microsoft.com/office/powerpoint/2010/main" val="24266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286603"/>
            <a:ext cx="10003721" cy="2879677"/>
          </a:xfrm>
        </p:spPr>
        <p:txBody>
          <a:bodyPr>
            <a:normAutofit/>
          </a:bodyPr>
          <a:lstStyle/>
          <a:p>
            <a:r>
              <a:rPr lang="tr-TR" cap="none" dirty="0" smtClean="0"/>
              <a:t>Ey rabbimiz; eşlerimizi ve çocuklarımızı bize göz aydınlığı kıl, ve bizi </a:t>
            </a:r>
            <a:r>
              <a:rPr lang="tr-TR" cap="none" dirty="0" err="1" smtClean="0"/>
              <a:t>allah’a</a:t>
            </a:r>
            <a:r>
              <a:rPr lang="tr-TR" cap="none" dirty="0" smtClean="0"/>
              <a:t> karşı gelmekten sakınanlara önder eyle. (Furkan 74</a:t>
            </a:r>
            <a:endParaRPr lang="tr-TR" cap="none" dirty="0"/>
          </a:p>
        </p:txBody>
      </p:sp>
      <p:pic>
        <p:nvPicPr>
          <p:cNvPr id="4" name="İçerik Yer Tutucusu 3"/>
          <p:cNvPicPr>
            <a:picLocks noGrp="1" noChangeAspect="1"/>
          </p:cNvPicPr>
          <p:nvPr>
            <p:ph idx="1"/>
          </p:nvPr>
        </p:nvPicPr>
        <p:blipFill>
          <a:blip r:embed="rId2"/>
          <a:stretch>
            <a:fillRect/>
          </a:stretch>
        </p:blipFill>
        <p:spPr>
          <a:xfrm>
            <a:off x="4061862" y="1358641"/>
            <a:ext cx="3296352" cy="4733859"/>
          </a:xfrm>
          <a:prstGeom prst="rect">
            <a:avLst/>
          </a:prstGeom>
          <a:ln>
            <a:noFill/>
          </a:ln>
          <a:effectLst>
            <a:softEdge rad="112500"/>
          </a:effectLst>
        </p:spPr>
      </p:pic>
    </p:spTree>
    <p:extLst>
      <p:ext uri="{BB962C8B-B14F-4D97-AF65-F5344CB8AC3E}">
        <p14:creationId xmlns:p14="http://schemas.microsoft.com/office/powerpoint/2010/main" val="25285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sz="4000" kern="1200" dirty="0" smtClean="0">
              <a:solidFill>
                <a:schemeClr val="tx1"/>
              </a:solidFill>
              <a:latin typeface="+mj-lt"/>
              <a:ea typeface="+mj-ea"/>
              <a:cs typeface="+mj-cs"/>
            </a:endParaRPr>
          </a:p>
          <a:p>
            <a:endParaRPr lang="tr-TR" dirty="0"/>
          </a:p>
        </p:txBody>
      </p:sp>
      <p:sp>
        <p:nvSpPr>
          <p:cNvPr id="3" name="İçerik Yer Tutucusu 2"/>
          <p:cNvSpPr>
            <a:spLocks noGrp="1"/>
          </p:cNvSpPr>
          <p:nvPr>
            <p:ph idx="1"/>
          </p:nvPr>
        </p:nvSpPr>
        <p:spPr>
          <a:xfrm>
            <a:off x="680321" y="1097280"/>
            <a:ext cx="11043106" cy="5412701"/>
          </a:xfrm>
        </p:spPr>
        <p:txBody>
          <a:bodyPr>
            <a:normAutofit/>
          </a:bodyPr>
          <a:lstStyle/>
          <a:p>
            <a:r>
              <a:rPr lang="tr-TR" sz="3200" dirty="0" smtClean="0"/>
              <a:t>Kur’an ve sünnet çerçevesinde aile yuvasında bireyler arasında olması gereken ahlaki güzellikler:</a:t>
            </a:r>
          </a:p>
          <a:p>
            <a:r>
              <a:rPr lang="tr-TR" sz="3200" b="1" dirty="0" smtClean="0">
                <a:solidFill>
                  <a:srgbClr val="7030A0"/>
                </a:solidFill>
              </a:rPr>
              <a:t>Sevgi</a:t>
            </a:r>
          </a:p>
          <a:p>
            <a:r>
              <a:rPr lang="tr-TR" sz="3200" b="1" dirty="0" smtClean="0">
                <a:solidFill>
                  <a:srgbClr val="7030A0"/>
                </a:solidFill>
              </a:rPr>
              <a:t>Merhamet</a:t>
            </a:r>
          </a:p>
          <a:p>
            <a:r>
              <a:rPr lang="tr-TR" sz="3200" b="1" dirty="0" smtClean="0">
                <a:solidFill>
                  <a:srgbClr val="7030A0"/>
                </a:solidFill>
              </a:rPr>
              <a:t>Saygı</a:t>
            </a:r>
          </a:p>
          <a:p>
            <a:r>
              <a:rPr lang="tr-TR" sz="3200" b="1" dirty="0" smtClean="0">
                <a:solidFill>
                  <a:srgbClr val="7030A0"/>
                </a:solidFill>
              </a:rPr>
              <a:t>Hoşgörü</a:t>
            </a:r>
          </a:p>
          <a:p>
            <a:r>
              <a:rPr lang="tr-TR" sz="3200" b="1" dirty="0" smtClean="0">
                <a:solidFill>
                  <a:srgbClr val="7030A0"/>
                </a:solidFill>
              </a:rPr>
              <a:t>Değer verme</a:t>
            </a:r>
            <a:endParaRPr lang="tr-TR" sz="3200" b="1" dirty="0">
              <a:solidFill>
                <a:srgbClr val="7030A0"/>
              </a:solidFill>
            </a:endParaRPr>
          </a:p>
        </p:txBody>
      </p:sp>
    </p:spTree>
    <p:extLst>
      <p:ext uri="{BB962C8B-B14F-4D97-AF65-F5344CB8AC3E}">
        <p14:creationId xmlns:p14="http://schemas.microsoft.com/office/powerpoint/2010/main" val="174780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8000" dirty="0" smtClean="0"/>
              <a:t>Teşekkürler</a:t>
            </a:r>
            <a:endParaRPr lang="tr-TR" sz="8000" dirty="0"/>
          </a:p>
        </p:txBody>
      </p:sp>
      <p:sp>
        <p:nvSpPr>
          <p:cNvPr id="3" name="İçerik Yer Tutucusu 2"/>
          <p:cNvSpPr>
            <a:spLocks noGrp="1"/>
          </p:cNvSpPr>
          <p:nvPr>
            <p:ph idx="1"/>
          </p:nvPr>
        </p:nvSpPr>
        <p:spPr>
          <a:xfrm>
            <a:off x="680321" y="1951630"/>
            <a:ext cx="9613861" cy="4585648"/>
          </a:xfrm>
        </p:spPr>
        <p:txBody>
          <a:bodyPr>
            <a:normAutofit fontScale="62500" lnSpcReduction="20000"/>
          </a:bodyPr>
          <a:lstStyle/>
          <a:p>
            <a:pPr marL="0" indent="0">
              <a:buNone/>
            </a:pPr>
            <a:endParaRPr lang="tr-TR" sz="9500" dirty="0" smtClean="0"/>
          </a:p>
          <a:p>
            <a:pPr marL="0" indent="0">
              <a:buNone/>
            </a:pPr>
            <a:r>
              <a:rPr lang="tr-TR" sz="10600" dirty="0" smtClean="0"/>
              <a:t>Kandiliniz mübarek olsun</a:t>
            </a:r>
          </a:p>
          <a:p>
            <a:pPr marL="0" indent="0">
              <a:buNone/>
            </a:pPr>
            <a:endParaRPr lang="tr-TR" sz="8200" dirty="0" smtClean="0"/>
          </a:p>
          <a:p>
            <a:pPr marL="0" indent="0">
              <a:buNone/>
            </a:pPr>
            <a:r>
              <a:rPr lang="tr-TR" sz="8200" dirty="0" smtClean="0"/>
              <a:t>Kırıkkale müftülüğü</a:t>
            </a:r>
            <a:endParaRPr lang="tr-TR" sz="8200" dirty="0"/>
          </a:p>
        </p:txBody>
      </p:sp>
    </p:spTree>
    <p:extLst>
      <p:ext uri="{BB962C8B-B14F-4D97-AF65-F5344CB8AC3E}">
        <p14:creationId xmlns:p14="http://schemas.microsoft.com/office/powerpoint/2010/main" val="317202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5094" y="627797"/>
            <a:ext cx="10795378" cy="5827594"/>
          </a:xfrm>
        </p:spPr>
        <p:txBody>
          <a:bodyPr>
            <a:normAutofit/>
          </a:bodyPr>
          <a:lstStyle/>
          <a:p>
            <a:r>
              <a:rPr lang="tr-TR" sz="4000" dirty="0" smtClean="0"/>
              <a:t>Ve o, iki eşi erkeği ve kadını yarattı. (</a:t>
            </a:r>
            <a:r>
              <a:rPr lang="tr-TR" sz="4000" dirty="0" err="1" smtClean="0"/>
              <a:t>Necm</a:t>
            </a:r>
            <a:r>
              <a:rPr lang="tr-TR" sz="4000" dirty="0" smtClean="0"/>
              <a:t> 45)</a:t>
            </a:r>
          </a:p>
          <a:p>
            <a:endParaRPr lang="tr-TR" sz="6000" dirty="0" smtClean="0"/>
          </a:p>
          <a:p>
            <a:endParaRPr lang="tr-TR" sz="6000" dirty="0"/>
          </a:p>
        </p:txBody>
      </p:sp>
      <p:pic>
        <p:nvPicPr>
          <p:cNvPr id="7" name="Resim 6"/>
          <p:cNvPicPr>
            <a:picLocks noChangeAspect="1"/>
          </p:cNvPicPr>
          <p:nvPr/>
        </p:nvPicPr>
        <p:blipFill>
          <a:blip r:embed="rId2"/>
          <a:stretch>
            <a:fillRect/>
          </a:stretch>
        </p:blipFill>
        <p:spPr>
          <a:xfrm>
            <a:off x="2161806" y="1998195"/>
            <a:ext cx="7444207" cy="3543372"/>
          </a:xfrm>
          <a:prstGeom prst="rect">
            <a:avLst/>
          </a:prstGeom>
          <a:ln>
            <a:noFill/>
          </a:ln>
          <a:effectLst>
            <a:softEdge rad="112500"/>
          </a:effectLst>
        </p:spPr>
      </p:pic>
    </p:spTree>
    <p:extLst>
      <p:ext uri="{BB962C8B-B14F-4D97-AF65-F5344CB8AC3E}">
        <p14:creationId xmlns:p14="http://schemas.microsoft.com/office/powerpoint/2010/main" val="338099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614149"/>
            <a:ext cx="10119224" cy="2647665"/>
          </a:xfrm>
        </p:spPr>
        <p:txBody>
          <a:bodyPr>
            <a:normAutofit/>
          </a:bodyPr>
          <a:lstStyle/>
          <a:p>
            <a:r>
              <a:rPr lang="tr-TR" sz="2800" cap="none" dirty="0" smtClean="0"/>
              <a:t>Kendileri ile huzur bulasınız diye sizin için türünüzden eşler yaratması ve aranızda bir sevgi ve merhamet var etmesi de o’nun varlığının delillerindendir. Şüphesiz bunda düşünen bir toplum için elbette ibretler vardır. (Rum 21)</a:t>
            </a:r>
            <a:endParaRPr lang="tr-TR" sz="2800" cap="none" dirty="0"/>
          </a:p>
        </p:txBody>
      </p:sp>
      <p:pic>
        <p:nvPicPr>
          <p:cNvPr id="4" name="İçerik Yer Tutucusu 3"/>
          <p:cNvPicPr>
            <a:picLocks noGrp="1" noChangeAspect="1"/>
          </p:cNvPicPr>
          <p:nvPr>
            <p:ph idx="1"/>
          </p:nvPr>
        </p:nvPicPr>
        <p:blipFill>
          <a:blip r:embed="rId2"/>
          <a:stretch>
            <a:fillRect/>
          </a:stretch>
        </p:blipFill>
        <p:spPr>
          <a:xfrm>
            <a:off x="2783840" y="2453005"/>
            <a:ext cx="6775728" cy="3449638"/>
          </a:xfrm>
          <a:prstGeom prst="rect">
            <a:avLst/>
          </a:prstGeom>
        </p:spPr>
      </p:pic>
    </p:spTree>
    <p:extLst>
      <p:ext uri="{BB962C8B-B14F-4D97-AF65-F5344CB8AC3E}">
        <p14:creationId xmlns:p14="http://schemas.microsoft.com/office/powerpoint/2010/main" val="18624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894080"/>
            <a:ext cx="10042222" cy="2067484"/>
          </a:xfrm>
        </p:spPr>
        <p:txBody>
          <a:bodyPr>
            <a:normAutofit/>
          </a:bodyPr>
          <a:lstStyle/>
          <a:p>
            <a:r>
              <a:rPr lang="tr-TR" cap="none" dirty="0" smtClean="0"/>
              <a:t>Dikkat edin! Sizin kadınlar üzerinde hakkınız olduğu gibi, onların da sizin üzerinizde hakkı vardır. </a:t>
            </a:r>
            <a:br>
              <a:rPr lang="tr-TR" cap="none" dirty="0" smtClean="0"/>
            </a:br>
            <a:r>
              <a:rPr lang="tr-TR" cap="none" dirty="0" smtClean="0"/>
              <a:t>(</a:t>
            </a:r>
            <a:r>
              <a:rPr lang="tr-TR" cap="none" dirty="0" err="1" smtClean="0"/>
              <a:t>İbn</a:t>
            </a:r>
            <a:r>
              <a:rPr lang="tr-TR" cap="none" dirty="0" smtClean="0"/>
              <a:t> </a:t>
            </a:r>
            <a:r>
              <a:rPr lang="tr-TR" cap="none" dirty="0" err="1" smtClean="0"/>
              <a:t>Mace</a:t>
            </a:r>
            <a:r>
              <a:rPr lang="tr-TR" cap="none" dirty="0" smtClean="0"/>
              <a:t>, </a:t>
            </a:r>
            <a:r>
              <a:rPr lang="tr-TR" cap="none" dirty="0"/>
              <a:t>N</a:t>
            </a:r>
            <a:r>
              <a:rPr lang="tr-TR" cap="none" dirty="0" smtClean="0"/>
              <a:t>ikah 3)</a:t>
            </a:r>
            <a:endParaRPr lang="tr-TR" cap="none" dirty="0"/>
          </a:p>
        </p:txBody>
      </p:sp>
      <p:pic>
        <p:nvPicPr>
          <p:cNvPr id="4" name="İçerik Yer Tutucusu 3"/>
          <p:cNvPicPr>
            <a:picLocks noGrp="1" noChangeAspect="1"/>
          </p:cNvPicPr>
          <p:nvPr>
            <p:ph idx="1"/>
          </p:nvPr>
        </p:nvPicPr>
        <p:blipFill>
          <a:blip r:embed="rId2"/>
          <a:stretch>
            <a:fillRect/>
          </a:stretch>
        </p:blipFill>
        <p:spPr>
          <a:xfrm>
            <a:off x="3566160" y="2738473"/>
            <a:ext cx="4559962" cy="3144167"/>
          </a:xfrm>
          <a:prstGeom prst="rect">
            <a:avLst/>
          </a:prstGeom>
          <a:ln>
            <a:noFill/>
          </a:ln>
          <a:effectLst>
            <a:softEdge rad="112500"/>
          </a:effectLst>
        </p:spPr>
      </p:pic>
    </p:spTree>
    <p:extLst>
      <p:ext uri="{BB962C8B-B14F-4D97-AF65-F5344CB8AC3E}">
        <p14:creationId xmlns:p14="http://schemas.microsoft.com/office/powerpoint/2010/main" val="283695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423081"/>
            <a:ext cx="11152288" cy="2552131"/>
          </a:xfrm>
        </p:spPr>
        <p:txBody>
          <a:bodyPr>
            <a:noAutofit/>
          </a:bodyPr>
          <a:lstStyle/>
          <a:p>
            <a:r>
              <a:rPr lang="tr-TR" sz="4800" cap="none" dirty="0" smtClean="0"/>
              <a:t>Sizin en hayırlınız, ailesine karşı en hayırlı olanınızdır. Ben de aileme karşı en hayırlı olanınızım.   (</a:t>
            </a:r>
            <a:r>
              <a:rPr lang="tr-TR" sz="4800" cap="none" dirty="0" err="1" smtClean="0"/>
              <a:t>Tirmizi</a:t>
            </a:r>
            <a:r>
              <a:rPr lang="tr-TR" sz="4800" cap="none" dirty="0" smtClean="0"/>
              <a:t> </a:t>
            </a:r>
            <a:r>
              <a:rPr lang="tr-TR" sz="4800" cap="none" dirty="0" err="1"/>
              <a:t>N</a:t>
            </a:r>
            <a:r>
              <a:rPr lang="tr-TR" sz="4800" cap="none" dirty="0" err="1" smtClean="0"/>
              <a:t>enakıb</a:t>
            </a:r>
            <a:r>
              <a:rPr lang="tr-TR" sz="4800" cap="none" dirty="0" smtClean="0"/>
              <a:t> 63)</a:t>
            </a:r>
            <a:endParaRPr lang="tr-TR" sz="4800" cap="none" dirty="0"/>
          </a:p>
        </p:txBody>
      </p:sp>
      <p:pic>
        <p:nvPicPr>
          <p:cNvPr id="4" name="İçerik Yer Tutucusu 3"/>
          <p:cNvPicPr>
            <a:picLocks noGrp="1" noChangeAspect="1"/>
          </p:cNvPicPr>
          <p:nvPr>
            <p:ph idx="1"/>
          </p:nvPr>
        </p:nvPicPr>
        <p:blipFill>
          <a:blip r:embed="rId2"/>
          <a:stretch>
            <a:fillRect/>
          </a:stretch>
        </p:blipFill>
        <p:spPr>
          <a:xfrm>
            <a:off x="3325008" y="2975212"/>
            <a:ext cx="5246223" cy="2772252"/>
          </a:xfrm>
          <a:prstGeom prst="rect">
            <a:avLst/>
          </a:prstGeom>
        </p:spPr>
      </p:pic>
    </p:spTree>
    <p:extLst>
      <p:ext uri="{BB962C8B-B14F-4D97-AF65-F5344CB8AC3E}">
        <p14:creationId xmlns:p14="http://schemas.microsoft.com/office/powerpoint/2010/main" val="31675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354843"/>
            <a:ext cx="9791965" cy="2647664"/>
          </a:xfrm>
        </p:spPr>
        <p:txBody>
          <a:bodyPr>
            <a:normAutofit/>
          </a:bodyPr>
          <a:lstStyle/>
          <a:p>
            <a:r>
              <a:rPr lang="tr-TR" sz="3600" cap="none" dirty="0" smtClean="0"/>
              <a:t>Ey gençler aranızda evlenmeye gücü yetenler evlensin. Çünkü evlenmek gözü haramdan çevirmek ve iffeti korumak için en iyi yoldur. (Buhari Nikah 3)</a:t>
            </a:r>
            <a:endParaRPr lang="tr-TR" sz="3600" cap="none" dirty="0"/>
          </a:p>
        </p:txBody>
      </p:sp>
      <p:pic>
        <p:nvPicPr>
          <p:cNvPr id="4" name="İçerik Yer Tutucusu 3"/>
          <p:cNvPicPr>
            <a:picLocks noGrp="1" noChangeAspect="1"/>
          </p:cNvPicPr>
          <p:nvPr>
            <p:ph idx="1"/>
          </p:nvPr>
        </p:nvPicPr>
        <p:blipFill>
          <a:blip r:embed="rId2"/>
          <a:stretch>
            <a:fillRect/>
          </a:stretch>
        </p:blipFill>
        <p:spPr>
          <a:xfrm>
            <a:off x="4396279" y="2442051"/>
            <a:ext cx="3447415" cy="3447415"/>
          </a:xfrm>
          <a:prstGeom prst="rect">
            <a:avLst/>
          </a:prstGeom>
        </p:spPr>
      </p:pic>
    </p:spTree>
    <p:extLst>
      <p:ext uri="{BB962C8B-B14F-4D97-AF65-F5344CB8AC3E}">
        <p14:creationId xmlns:p14="http://schemas.microsoft.com/office/powerpoint/2010/main" val="308453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4720" y="690880"/>
            <a:ext cx="9556817" cy="2357120"/>
          </a:xfrm>
        </p:spPr>
        <p:txBody>
          <a:bodyPr>
            <a:noAutofit/>
          </a:bodyPr>
          <a:lstStyle/>
          <a:p>
            <a:r>
              <a:rPr lang="tr-TR" cap="none" dirty="0" smtClean="0"/>
              <a:t>Hiçbir baba çocuğuna güzel terbiyeden daha kıymetli bir bağışta bulunmamıştır. </a:t>
            </a:r>
            <a:br>
              <a:rPr lang="tr-TR" cap="none" dirty="0" smtClean="0"/>
            </a:br>
            <a:r>
              <a:rPr lang="tr-TR" cap="none" dirty="0" smtClean="0"/>
              <a:t>(</a:t>
            </a:r>
            <a:r>
              <a:rPr lang="tr-TR" cap="none" dirty="0" err="1" smtClean="0"/>
              <a:t>Tirmizi</a:t>
            </a:r>
            <a:r>
              <a:rPr lang="tr-TR" cap="none" dirty="0" smtClean="0"/>
              <a:t> </a:t>
            </a:r>
            <a:r>
              <a:rPr lang="tr-TR" cap="none" dirty="0" err="1"/>
              <a:t>B</a:t>
            </a:r>
            <a:r>
              <a:rPr lang="tr-TR" cap="none" dirty="0" err="1" smtClean="0"/>
              <a:t>irr</a:t>
            </a:r>
            <a:r>
              <a:rPr lang="tr-TR" cap="none" dirty="0" smtClean="0"/>
              <a:t> 33)</a:t>
            </a:r>
            <a:endParaRPr lang="tr-TR" cap="none" dirty="0"/>
          </a:p>
        </p:txBody>
      </p:sp>
      <p:pic>
        <p:nvPicPr>
          <p:cNvPr id="4" name="İçerik Yer Tutucusu 3"/>
          <p:cNvPicPr>
            <a:picLocks noGrp="1" noChangeAspect="1"/>
          </p:cNvPicPr>
          <p:nvPr>
            <p:ph idx="1"/>
          </p:nvPr>
        </p:nvPicPr>
        <p:blipFill>
          <a:blip r:embed="rId2"/>
          <a:stretch>
            <a:fillRect/>
          </a:stretch>
        </p:blipFill>
        <p:spPr>
          <a:xfrm>
            <a:off x="3701378" y="2597626"/>
            <a:ext cx="4741683" cy="3305334"/>
          </a:xfrm>
          <a:prstGeom prst="rect">
            <a:avLst/>
          </a:prstGeom>
        </p:spPr>
      </p:pic>
    </p:spTree>
    <p:extLst>
      <p:ext uri="{BB962C8B-B14F-4D97-AF65-F5344CB8AC3E}">
        <p14:creationId xmlns:p14="http://schemas.microsoft.com/office/powerpoint/2010/main" val="133491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2574" y="1371600"/>
            <a:ext cx="10879333" cy="2064602"/>
          </a:xfrm>
        </p:spPr>
        <p:txBody>
          <a:bodyPr>
            <a:noAutofit/>
          </a:bodyPr>
          <a:lstStyle/>
          <a:p>
            <a:r>
              <a:rPr lang="tr-TR" sz="4400" cap="none" dirty="0" smtClean="0"/>
              <a:t>Allah’tan korkun ve evlatlarınız arasında adil olun. (Buhari Hibe 13)</a:t>
            </a:r>
            <a:endParaRPr lang="tr-TR" sz="4400" cap="none" dirty="0"/>
          </a:p>
        </p:txBody>
      </p:sp>
      <p:pic>
        <p:nvPicPr>
          <p:cNvPr id="4" name="İçerik Yer Tutucusu 3"/>
          <p:cNvPicPr>
            <a:picLocks noGrp="1" noChangeAspect="1"/>
          </p:cNvPicPr>
          <p:nvPr>
            <p:ph idx="1"/>
          </p:nvPr>
        </p:nvPicPr>
        <p:blipFill>
          <a:blip r:embed="rId2"/>
          <a:stretch>
            <a:fillRect/>
          </a:stretch>
        </p:blipFill>
        <p:spPr>
          <a:xfrm>
            <a:off x="3808729" y="2804117"/>
            <a:ext cx="5387022" cy="2693511"/>
          </a:xfrm>
          <a:prstGeom prst="rect">
            <a:avLst/>
          </a:prstGeom>
          <a:ln>
            <a:noFill/>
          </a:ln>
          <a:effectLst>
            <a:softEdge rad="112500"/>
          </a:effectLst>
        </p:spPr>
      </p:pic>
    </p:spTree>
    <p:extLst>
      <p:ext uri="{BB962C8B-B14F-4D97-AF65-F5344CB8AC3E}">
        <p14:creationId xmlns:p14="http://schemas.microsoft.com/office/powerpoint/2010/main" val="383121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3207" y="327547"/>
            <a:ext cx="9831702" cy="2702256"/>
          </a:xfrm>
        </p:spPr>
        <p:txBody>
          <a:bodyPr/>
          <a:lstStyle/>
          <a:p>
            <a:r>
              <a:rPr lang="tr-TR" cap="none" dirty="0" smtClean="0"/>
              <a:t>Akrabalık </a:t>
            </a:r>
            <a:r>
              <a:rPr lang="tr-TR" cap="none" dirty="0" err="1" smtClean="0"/>
              <a:t>ilişkilerimimzi</a:t>
            </a:r>
            <a:r>
              <a:rPr lang="tr-TR" cap="none" dirty="0" smtClean="0"/>
              <a:t> sürdürebilmeniz için sülalenizi tanıyınız. Çünkü akrabalık arası bağların canlı tutulması ailede sevgi bağlarını güçlendirir, insanı varlıklı kılar ve ömrü uzatır. (</a:t>
            </a:r>
            <a:r>
              <a:rPr lang="tr-TR" cap="none" dirty="0" err="1" smtClean="0"/>
              <a:t>Tirmizi</a:t>
            </a:r>
            <a:r>
              <a:rPr lang="tr-TR" cap="none" dirty="0" smtClean="0"/>
              <a:t> </a:t>
            </a:r>
            <a:r>
              <a:rPr lang="tr-TR" cap="none" dirty="0" err="1" smtClean="0"/>
              <a:t>birr</a:t>
            </a:r>
            <a:r>
              <a:rPr lang="tr-TR" cap="none" dirty="0" smtClean="0"/>
              <a:t> 49)</a:t>
            </a:r>
            <a:endParaRPr lang="tr-TR" cap="none" dirty="0"/>
          </a:p>
        </p:txBody>
      </p:sp>
      <p:pic>
        <p:nvPicPr>
          <p:cNvPr id="4" name="İçerik Yer Tutucusu 3"/>
          <p:cNvPicPr>
            <a:picLocks noGrp="1" noChangeAspect="1"/>
          </p:cNvPicPr>
          <p:nvPr>
            <p:ph idx="1"/>
          </p:nvPr>
        </p:nvPicPr>
        <p:blipFill>
          <a:blip r:embed="rId2"/>
          <a:stretch>
            <a:fillRect/>
          </a:stretch>
        </p:blipFill>
        <p:spPr>
          <a:xfrm>
            <a:off x="3678203" y="2166661"/>
            <a:ext cx="5299488" cy="3377491"/>
          </a:xfrm>
          <a:prstGeom prst="rect">
            <a:avLst/>
          </a:prstGeom>
          <a:ln>
            <a:noFill/>
          </a:ln>
          <a:effectLst>
            <a:softEdge rad="112500"/>
          </a:effectLst>
        </p:spPr>
      </p:pic>
    </p:spTree>
    <p:extLst>
      <p:ext uri="{BB962C8B-B14F-4D97-AF65-F5344CB8AC3E}">
        <p14:creationId xmlns:p14="http://schemas.microsoft.com/office/powerpoint/2010/main" val="33775461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Template>
  <TotalTime>125</TotalTime>
  <Words>265</Words>
  <Application>Microsoft Office PowerPoint</Application>
  <PresentationFormat>Geniş ekran</PresentationFormat>
  <Paragraphs>24</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Gill Sans MT</vt:lpstr>
      <vt:lpstr>Gallery</vt:lpstr>
      <vt:lpstr>Mevlidi nebi haftası 2019</vt:lpstr>
      <vt:lpstr>PowerPoint Sunusu</vt:lpstr>
      <vt:lpstr>Kendileri ile huzur bulasınız diye sizin için türünüzden eşler yaratması ve aranızda bir sevgi ve merhamet var etmesi de o’nun varlığının delillerindendir. Şüphesiz bunda düşünen bir toplum için elbette ibretler vardır. (Rum 21)</vt:lpstr>
      <vt:lpstr>Dikkat edin! Sizin kadınlar üzerinde hakkınız olduğu gibi, onların da sizin üzerinizde hakkı vardır.  (İbn Mace, Nikah 3)</vt:lpstr>
      <vt:lpstr>Sizin en hayırlınız, ailesine karşı en hayırlı olanınızdır. Ben de aileme karşı en hayırlı olanınızım.   (Tirmizi Nenakıb 63)</vt:lpstr>
      <vt:lpstr>Ey gençler aranızda evlenmeye gücü yetenler evlensin. Çünkü evlenmek gözü haramdan çevirmek ve iffeti korumak için en iyi yoldur. (Buhari Nikah 3)</vt:lpstr>
      <vt:lpstr>Hiçbir baba çocuğuna güzel terbiyeden daha kıymetli bir bağışta bulunmamıştır.  (Tirmizi Birr 33)</vt:lpstr>
      <vt:lpstr>Allah’tan korkun ve evlatlarınız arasında adil olun. (Buhari Hibe 13)</vt:lpstr>
      <vt:lpstr>Akrabalık ilişkilerimimzi sürdürebilmeniz için sülalenizi tanıyınız. Çünkü akrabalık arası bağların canlı tutulması ailede sevgi bağlarını güçlendirir, insanı varlıklı kılar ve ömrü uzatır. (Tirmizi birr 49)</vt:lpstr>
      <vt:lpstr>Onlardan (Anne-baba) Biri Veya Her İkisi Senin Yanında Yaşlanırsa Kendilerine Öf Bile Deme, Onları Azarlama, İkisine De Güzel Söz Söyle.  (İsra 23)</vt:lpstr>
      <vt:lpstr>Hepiniz birer sorumlusunuz ve hepiniz yönettiklerinizden mesulsünüz.   Devlet başkanı bir sorumludur ve yönettiklerinden mesuldür.   Evin beyi de sorumludur ve yönettiklerinden mesuldür.   Evin hanımı da bir sorumludur ve yönettiklerinden mesuldür.   Hizmetçi de efendisinin malı üzerinde bir sorumludur ve yönettiklerinden mesuldür. (Müslim imare 20)</vt:lpstr>
      <vt:lpstr>Ey rabbimiz; eşlerimizi ve çocuklarımızı bize göz aydınlığı kıl, ve bizi allah’a karşı gelmekten sakınanlara önder eyle. (Furkan 74</vt:lpstr>
      <vt:lpstr> </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MEVLİDİ NEBİ HAFTASI 2019</dc:title>
  <dc:creator>Hilmi KELES</dc:creator>
  <cp:lastModifiedBy>Fatih TURBAY</cp:lastModifiedBy>
  <cp:revision>19</cp:revision>
  <dcterms:created xsi:type="dcterms:W3CDTF">2019-10-25T06:09:12Z</dcterms:created>
  <dcterms:modified xsi:type="dcterms:W3CDTF">2019-10-31T13:05:03Z</dcterms:modified>
</cp:coreProperties>
</file>